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sldIdLst>
    <p:sldId id="263" r:id="rId2"/>
    <p:sldId id="256" r:id="rId3"/>
    <p:sldId id="257" r:id="rId4"/>
    <p:sldId id="258" r:id="rId5"/>
    <p:sldId id="260" r:id="rId6"/>
    <p:sldId id="261" r:id="rId7"/>
    <p:sldId id="259"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BCDAA0-348C-4C12-BF71-540F9AB513D1}"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3186478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89073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4028302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239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385552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BCDAA0-348C-4C12-BF71-540F9AB513D1}"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935238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BCDAA0-348C-4C12-BF71-540F9AB513D1}"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4254365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BCDAA0-348C-4C12-BF71-540F9AB513D1}"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80351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BCDAA0-348C-4C12-BF71-540F9AB513D1}"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415088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BCDAA0-348C-4C12-BF71-540F9AB513D1}"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917749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BCDAA0-348C-4C12-BF71-540F9AB513D1}"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134419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317442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BCDAA0-348C-4C12-BF71-540F9AB513D1}" type="datetimeFigureOut">
              <a:rPr lang="en-US" smtClean="0"/>
              <a:t>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330365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BCDAA0-348C-4C12-BF71-540F9AB513D1}"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535125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BCDAA0-348C-4C12-BF71-540F9AB513D1}"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132290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2810218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CDAA0-348C-4C12-BF71-540F9AB513D1}" type="datetimeFigureOut">
              <a:rPr lang="en-US" smtClean="0"/>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2453B-5EEA-4190-A13F-FFABAA0036CF}" type="slidenum">
              <a:rPr lang="en-US" smtClean="0"/>
              <a:t>‹#›</a:t>
            </a:fld>
            <a:endParaRPr lang="en-US"/>
          </a:p>
        </p:txBody>
      </p:sp>
    </p:spTree>
    <p:extLst>
      <p:ext uri="{BB962C8B-B14F-4D97-AF65-F5344CB8AC3E}">
        <p14:creationId xmlns:p14="http://schemas.microsoft.com/office/powerpoint/2010/main" val="356707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EBCDAA0-348C-4C12-BF71-540F9AB513D1}" type="datetimeFigureOut">
              <a:rPr lang="en-US" smtClean="0"/>
              <a:t>2/25/2023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472453B-5EEA-4190-A13F-FFABAA0036CF}" type="slidenum">
              <a:rPr lang="en-US" smtClean="0"/>
              <a:t>‹#›</a:t>
            </a:fld>
            <a:endParaRPr lang="en-US"/>
          </a:p>
        </p:txBody>
      </p:sp>
    </p:spTree>
    <p:extLst>
      <p:ext uri="{BB962C8B-B14F-4D97-AF65-F5344CB8AC3E}">
        <p14:creationId xmlns:p14="http://schemas.microsoft.com/office/powerpoint/2010/main" val="1921670415"/>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EA37-D317-BA8C-E933-808A482AE015}"/>
              </a:ext>
            </a:extLst>
          </p:cNvPr>
          <p:cNvSpPr>
            <a:spLocks noGrp="1"/>
          </p:cNvSpPr>
          <p:nvPr>
            <p:ph type="title"/>
          </p:nvPr>
        </p:nvSpPr>
        <p:spPr>
          <a:xfrm>
            <a:off x="1229244" y="1921079"/>
            <a:ext cx="9733512" cy="884209"/>
          </a:xfrm>
        </p:spPr>
        <p:txBody>
          <a:bodyPr/>
          <a:lstStyle/>
          <a:p>
            <a:r>
              <a:rPr lang="en-US" dirty="0"/>
              <a:t>Data analysis presentation </a:t>
            </a:r>
          </a:p>
        </p:txBody>
      </p:sp>
      <p:sp>
        <p:nvSpPr>
          <p:cNvPr id="3" name="Text Placeholder 2">
            <a:extLst>
              <a:ext uri="{FF2B5EF4-FFF2-40B4-BE49-F238E27FC236}">
                <a16:creationId xmlns:a16="http://schemas.microsoft.com/office/drawing/2014/main" id="{9CC18A8D-31A9-EE09-A752-C6816CFE651D}"/>
              </a:ext>
            </a:extLst>
          </p:cNvPr>
          <p:cNvSpPr>
            <a:spLocks noGrp="1"/>
          </p:cNvSpPr>
          <p:nvPr>
            <p:ph type="body" idx="1"/>
          </p:nvPr>
        </p:nvSpPr>
        <p:spPr>
          <a:xfrm>
            <a:off x="5654180" y="2805288"/>
            <a:ext cx="5862249" cy="701514"/>
          </a:xfrm>
        </p:spPr>
        <p:txBody>
          <a:bodyPr/>
          <a:lstStyle/>
          <a:p>
            <a:r>
              <a:rPr lang="en-US" dirty="0"/>
              <a:t>~by Jayesh Mandavkar</a:t>
            </a:r>
          </a:p>
        </p:txBody>
      </p:sp>
    </p:spTree>
    <p:extLst>
      <p:ext uri="{BB962C8B-B14F-4D97-AF65-F5344CB8AC3E}">
        <p14:creationId xmlns:p14="http://schemas.microsoft.com/office/powerpoint/2010/main" val="363151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FFD-9970-2393-BDE9-66DAFBBE658D}"/>
              </a:ext>
            </a:extLst>
          </p:cNvPr>
          <p:cNvSpPr>
            <a:spLocks noGrp="1"/>
          </p:cNvSpPr>
          <p:nvPr>
            <p:ph type="ctrTitle"/>
          </p:nvPr>
        </p:nvSpPr>
        <p:spPr>
          <a:xfrm>
            <a:off x="1524000" y="327171"/>
            <a:ext cx="9144000" cy="1010044"/>
          </a:xfrm>
        </p:spPr>
        <p:txBody>
          <a:bodyPr/>
          <a:lstStyle/>
          <a:p>
            <a:r>
              <a:rPr lang="en-US" dirty="0"/>
              <a:t>Data Analysis</a:t>
            </a:r>
          </a:p>
        </p:txBody>
      </p:sp>
      <p:sp>
        <p:nvSpPr>
          <p:cNvPr id="3" name="Subtitle 2">
            <a:extLst>
              <a:ext uri="{FF2B5EF4-FFF2-40B4-BE49-F238E27FC236}">
                <a16:creationId xmlns:a16="http://schemas.microsoft.com/office/drawing/2014/main" id="{F738129C-C5B8-039D-1E80-21D8D8274802}"/>
              </a:ext>
            </a:extLst>
          </p:cNvPr>
          <p:cNvSpPr>
            <a:spLocks noGrp="1"/>
          </p:cNvSpPr>
          <p:nvPr>
            <p:ph type="subTitle" idx="1"/>
          </p:nvPr>
        </p:nvSpPr>
        <p:spPr>
          <a:xfrm>
            <a:off x="1524000" y="3618816"/>
            <a:ext cx="9144000" cy="2740040"/>
          </a:xfrm>
        </p:spPr>
        <p:txBody>
          <a:bodyPr>
            <a:normAutofit fontScale="92500" lnSpcReduction="10000"/>
          </a:bodyPr>
          <a:lstStyle/>
          <a:p>
            <a:r>
              <a:rPr lang="en-US" dirty="0"/>
              <a:t>The Definition</a:t>
            </a:r>
          </a:p>
          <a:p>
            <a:pPr marL="342900" indent="-342900">
              <a:buFont typeface="Arial" panose="020B0604020202020204" pitchFamily="34" charset="0"/>
              <a:buChar char="•"/>
            </a:pPr>
            <a:r>
              <a:rPr lang="en-US" dirty="0"/>
              <a:t> It is an art of exploring, cleaning transforming and analyzing the data, in order to extract the meaningful insights form it.</a:t>
            </a:r>
          </a:p>
          <a:p>
            <a:pPr marL="342900" indent="-342900">
              <a:buFont typeface="Arial" panose="020B0604020202020204" pitchFamily="34" charset="0"/>
              <a:buChar char="•"/>
            </a:pPr>
            <a:r>
              <a:rPr lang="en-US" dirty="0"/>
              <a:t>Data is an oil of 21</a:t>
            </a:r>
            <a:r>
              <a:rPr lang="en-US" baseline="30000" dirty="0"/>
              <a:t>st</a:t>
            </a:r>
            <a:r>
              <a:rPr lang="en-US" dirty="0"/>
              <a:t> century and data analysis is the combustion engine.</a:t>
            </a:r>
          </a:p>
          <a:p>
            <a:r>
              <a:rPr lang="en-US" dirty="0"/>
              <a:t>~Clive Humby</a:t>
            </a:r>
          </a:p>
        </p:txBody>
      </p:sp>
      <p:pic>
        <p:nvPicPr>
          <p:cNvPr id="11" name="Picture 10">
            <a:extLst>
              <a:ext uri="{FF2B5EF4-FFF2-40B4-BE49-F238E27FC236}">
                <a16:creationId xmlns:a16="http://schemas.microsoft.com/office/drawing/2014/main" id="{3D9A6E82-9F26-1560-542F-D39F13D4D6C0}"/>
              </a:ext>
            </a:extLst>
          </p:cNvPr>
          <p:cNvPicPr>
            <a:picLocks noChangeAspect="1"/>
          </p:cNvPicPr>
          <p:nvPr/>
        </p:nvPicPr>
        <p:blipFill>
          <a:blip r:embed="rId2"/>
          <a:stretch>
            <a:fillRect/>
          </a:stretch>
        </p:blipFill>
        <p:spPr>
          <a:xfrm>
            <a:off x="2775951" y="1440706"/>
            <a:ext cx="2412116" cy="2074618"/>
          </a:xfrm>
          <a:prstGeom prst="rect">
            <a:avLst/>
          </a:prstGeom>
        </p:spPr>
      </p:pic>
      <p:pic>
        <p:nvPicPr>
          <p:cNvPr id="13" name="Picture 12">
            <a:extLst>
              <a:ext uri="{FF2B5EF4-FFF2-40B4-BE49-F238E27FC236}">
                <a16:creationId xmlns:a16="http://schemas.microsoft.com/office/drawing/2014/main" id="{63A8A6B5-99B3-C1D1-7A94-62A63AEF984A}"/>
              </a:ext>
            </a:extLst>
          </p:cNvPr>
          <p:cNvPicPr>
            <a:picLocks noChangeAspect="1"/>
          </p:cNvPicPr>
          <p:nvPr/>
        </p:nvPicPr>
        <p:blipFill>
          <a:blip r:embed="rId3"/>
          <a:stretch>
            <a:fillRect/>
          </a:stretch>
        </p:blipFill>
        <p:spPr>
          <a:xfrm>
            <a:off x="6735487" y="1421799"/>
            <a:ext cx="3742364" cy="2093525"/>
          </a:xfrm>
          <a:prstGeom prst="rect">
            <a:avLst/>
          </a:prstGeom>
        </p:spPr>
      </p:pic>
    </p:spTree>
    <p:extLst>
      <p:ext uri="{BB962C8B-B14F-4D97-AF65-F5344CB8AC3E}">
        <p14:creationId xmlns:p14="http://schemas.microsoft.com/office/powerpoint/2010/main" val="365648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7390-C618-8DF7-A009-54D7C05BD4DC}"/>
              </a:ext>
            </a:extLst>
          </p:cNvPr>
          <p:cNvSpPr>
            <a:spLocks noGrp="1"/>
          </p:cNvSpPr>
          <p:nvPr>
            <p:ph type="title"/>
          </p:nvPr>
        </p:nvSpPr>
        <p:spPr>
          <a:xfrm>
            <a:off x="1113194" y="509471"/>
            <a:ext cx="9965611" cy="915133"/>
          </a:xfrm>
        </p:spPr>
        <p:txBody>
          <a:bodyPr/>
          <a:lstStyle/>
          <a:p>
            <a:pPr algn="ctr"/>
            <a:r>
              <a:rPr lang="en-US" dirty="0"/>
              <a:t>Importance of Cleaned Data</a:t>
            </a:r>
          </a:p>
        </p:txBody>
      </p:sp>
      <p:sp>
        <p:nvSpPr>
          <p:cNvPr id="3" name="Content Placeholder 2">
            <a:extLst>
              <a:ext uri="{FF2B5EF4-FFF2-40B4-BE49-F238E27FC236}">
                <a16:creationId xmlns:a16="http://schemas.microsoft.com/office/drawing/2014/main" id="{47B462C4-E0E4-AC43-A726-987A6F92AC90}"/>
              </a:ext>
            </a:extLst>
          </p:cNvPr>
          <p:cNvSpPr>
            <a:spLocks noGrp="1"/>
          </p:cNvSpPr>
          <p:nvPr>
            <p:ph idx="1"/>
          </p:nvPr>
        </p:nvSpPr>
        <p:spPr>
          <a:xfrm>
            <a:off x="838200" y="3629258"/>
            <a:ext cx="10515600" cy="2075256"/>
          </a:xfrm>
        </p:spPr>
        <p:txBody>
          <a:bodyPr>
            <a:normAutofit fontScale="85000" lnSpcReduction="20000"/>
          </a:bodyPr>
          <a:lstStyle/>
          <a:p>
            <a:pPr algn="just"/>
            <a:r>
              <a:rPr lang="en-US" sz="2400" dirty="0"/>
              <a:t>The quality of data is crucial for accurate and reliable data analysis. Poor data quality can lead to flawed analysis and incorrect conclusions, which can have significant consequences for businesses or organizations. It is, therefore, essential to ensure that data is accurate, complete, consistent, and relevant before beginning the analysis process. This can involve data cleaning, data validation, and data verification techniques to identify and correct errors in the data.</a:t>
            </a:r>
          </a:p>
        </p:txBody>
      </p:sp>
      <p:pic>
        <p:nvPicPr>
          <p:cNvPr id="5" name="Picture 4">
            <a:extLst>
              <a:ext uri="{FF2B5EF4-FFF2-40B4-BE49-F238E27FC236}">
                <a16:creationId xmlns:a16="http://schemas.microsoft.com/office/drawing/2014/main" id="{BA415D5D-458B-44E7-A5CA-D3889C4A20EF}"/>
              </a:ext>
            </a:extLst>
          </p:cNvPr>
          <p:cNvPicPr>
            <a:picLocks noChangeAspect="1"/>
          </p:cNvPicPr>
          <p:nvPr/>
        </p:nvPicPr>
        <p:blipFill>
          <a:blip r:embed="rId2"/>
          <a:stretch>
            <a:fillRect/>
          </a:stretch>
        </p:blipFill>
        <p:spPr>
          <a:xfrm>
            <a:off x="4563338" y="1524733"/>
            <a:ext cx="2835752" cy="1904267"/>
          </a:xfrm>
          <a:prstGeom prst="rect">
            <a:avLst/>
          </a:prstGeom>
        </p:spPr>
      </p:pic>
    </p:spTree>
    <p:extLst>
      <p:ext uri="{BB962C8B-B14F-4D97-AF65-F5344CB8AC3E}">
        <p14:creationId xmlns:p14="http://schemas.microsoft.com/office/powerpoint/2010/main" val="68760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DCFF-5736-128B-14C1-9FC1D02B4214}"/>
              </a:ext>
            </a:extLst>
          </p:cNvPr>
          <p:cNvSpPr>
            <a:spLocks noGrp="1"/>
          </p:cNvSpPr>
          <p:nvPr>
            <p:ph type="title"/>
          </p:nvPr>
        </p:nvSpPr>
        <p:spPr>
          <a:xfrm>
            <a:off x="890280" y="408086"/>
            <a:ext cx="10411437" cy="809334"/>
          </a:xfrm>
        </p:spPr>
        <p:txBody>
          <a:bodyPr/>
          <a:lstStyle/>
          <a:p>
            <a:pPr algn="ctr"/>
            <a:r>
              <a:rPr lang="en-US" dirty="0"/>
              <a:t>Importance of Data Visualization</a:t>
            </a:r>
          </a:p>
        </p:txBody>
      </p:sp>
      <p:sp>
        <p:nvSpPr>
          <p:cNvPr id="3" name="Content Placeholder 2">
            <a:extLst>
              <a:ext uri="{FF2B5EF4-FFF2-40B4-BE49-F238E27FC236}">
                <a16:creationId xmlns:a16="http://schemas.microsoft.com/office/drawing/2014/main" id="{F9E05048-B939-BFA6-D2FB-AA88711470B7}"/>
              </a:ext>
            </a:extLst>
          </p:cNvPr>
          <p:cNvSpPr>
            <a:spLocks noGrp="1"/>
          </p:cNvSpPr>
          <p:nvPr>
            <p:ph idx="1"/>
          </p:nvPr>
        </p:nvSpPr>
        <p:spPr>
          <a:xfrm>
            <a:off x="838200" y="3301883"/>
            <a:ext cx="10515600" cy="3190992"/>
          </a:xfrm>
        </p:spPr>
        <p:txBody>
          <a:bodyPr>
            <a:normAutofit fontScale="85000" lnSpcReduction="10000"/>
          </a:bodyPr>
          <a:lstStyle/>
          <a:p>
            <a:pPr algn="just"/>
            <a:r>
              <a:rPr lang="en-US" sz="2400" dirty="0"/>
              <a:t>Data visualization is an essential aspect of data analysis that involves the use of graphical and visual representations to present data in a meaningful way. Effective data visualization can help users to understand complex data sets quickly, identify trends and patterns, and make informed decisions based on the findings. </a:t>
            </a:r>
          </a:p>
          <a:p>
            <a:pPr algn="just"/>
            <a:r>
              <a:rPr lang="en-US" sz="2400" dirty="0"/>
              <a:t>It can also enable organizations to communicate data insights to stakeholders more effectively and facilitate data-driven decision-making. It is, therefore, important to use appropriate data visualization techniques, such as charts, graphs, and dashboards, to enhance the clarity and impact of data analysis.</a:t>
            </a:r>
          </a:p>
        </p:txBody>
      </p:sp>
      <p:pic>
        <p:nvPicPr>
          <p:cNvPr id="5" name="Picture 4">
            <a:extLst>
              <a:ext uri="{FF2B5EF4-FFF2-40B4-BE49-F238E27FC236}">
                <a16:creationId xmlns:a16="http://schemas.microsoft.com/office/drawing/2014/main" id="{085F8730-3EEB-E38F-BC57-4C3655E801AB}"/>
              </a:ext>
            </a:extLst>
          </p:cNvPr>
          <p:cNvPicPr>
            <a:picLocks noChangeAspect="1"/>
          </p:cNvPicPr>
          <p:nvPr/>
        </p:nvPicPr>
        <p:blipFill>
          <a:blip r:embed="rId2"/>
          <a:stretch>
            <a:fillRect/>
          </a:stretch>
        </p:blipFill>
        <p:spPr>
          <a:xfrm>
            <a:off x="4259643" y="1371057"/>
            <a:ext cx="3672713" cy="1797958"/>
          </a:xfrm>
          <a:prstGeom prst="rect">
            <a:avLst/>
          </a:prstGeom>
        </p:spPr>
      </p:pic>
    </p:spTree>
    <p:extLst>
      <p:ext uri="{BB962C8B-B14F-4D97-AF65-F5344CB8AC3E}">
        <p14:creationId xmlns:p14="http://schemas.microsoft.com/office/powerpoint/2010/main" val="59622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FC40-F46F-3917-EF3C-91541ED6D86F}"/>
              </a:ext>
            </a:extLst>
          </p:cNvPr>
          <p:cNvSpPr>
            <a:spLocks noGrp="1"/>
          </p:cNvSpPr>
          <p:nvPr>
            <p:ph type="title"/>
          </p:nvPr>
        </p:nvSpPr>
        <p:spPr>
          <a:xfrm>
            <a:off x="978366" y="407612"/>
            <a:ext cx="10235268" cy="876446"/>
          </a:xfrm>
        </p:spPr>
        <p:txBody>
          <a:bodyPr/>
          <a:lstStyle/>
          <a:p>
            <a:pPr algn="ctr"/>
            <a:r>
              <a:rPr lang="en-US" dirty="0"/>
              <a:t>Steps in Data Analysis</a:t>
            </a:r>
          </a:p>
        </p:txBody>
      </p:sp>
      <p:sp>
        <p:nvSpPr>
          <p:cNvPr id="3" name="Content Placeholder 2">
            <a:extLst>
              <a:ext uri="{FF2B5EF4-FFF2-40B4-BE49-F238E27FC236}">
                <a16:creationId xmlns:a16="http://schemas.microsoft.com/office/drawing/2014/main" id="{F420174B-7B5C-603C-BA97-56902F7D8221}"/>
              </a:ext>
            </a:extLst>
          </p:cNvPr>
          <p:cNvSpPr>
            <a:spLocks noGrp="1"/>
          </p:cNvSpPr>
          <p:nvPr>
            <p:ph idx="1"/>
          </p:nvPr>
        </p:nvSpPr>
        <p:spPr>
          <a:xfrm>
            <a:off x="2702303" y="1284058"/>
            <a:ext cx="6955172" cy="3551718"/>
          </a:xfrm>
        </p:spPr>
        <p:txBody>
          <a:bodyPr/>
          <a:lstStyle/>
          <a:p>
            <a:pPr algn="ctr"/>
            <a:r>
              <a:rPr lang="en-US" dirty="0"/>
              <a:t>Define the problem</a:t>
            </a:r>
          </a:p>
          <a:p>
            <a:pPr algn="ctr"/>
            <a:r>
              <a:rPr lang="en-US" dirty="0"/>
              <a:t>Data collection</a:t>
            </a:r>
          </a:p>
          <a:p>
            <a:pPr algn="ctr"/>
            <a:r>
              <a:rPr lang="en-US" dirty="0"/>
              <a:t>Data cleaning and data pre-processing</a:t>
            </a:r>
          </a:p>
          <a:p>
            <a:pPr algn="ctr"/>
            <a:r>
              <a:rPr lang="en-US" dirty="0"/>
              <a:t>Exploratory data analysis</a:t>
            </a:r>
          </a:p>
          <a:p>
            <a:pPr algn="ctr"/>
            <a:r>
              <a:rPr lang="en-US" dirty="0"/>
              <a:t>Data modelling </a:t>
            </a:r>
          </a:p>
          <a:p>
            <a:pPr algn="ctr"/>
            <a:r>
              <a:rPr lang="en-US" dirty="0"/>
              <a:t>Data visualization </a:t>
            </a:r>
          </a:p>
          <a:p>
            <a:pPr algn="ctr"/>
            <a:r>
              <a:rPr lang="en-US" dirty="0"/>
              <a:t>Report creation </a:t>
            </a:r>
          </a:p>
        </p:txBody>
      </p:sp>
      <p:pic>
        <p:nvPicPr>
          <p:cNvPr id="5" name="Picture 4">
            <a:extLst>
              <a:ext uri="{FF2B5EF4-FFF2-40B4-BE49-F238E27FC236}">
                <a16:creationId xmlns:a16="http://schemas.microsoft.com/office/drawing/2014/main" id="{68D0487A-E6FD-01F9-4053-06B82EB1251A}"/>
              </a:ext>
            </a:extLst>
          </p:cNvPr>
          <p:cNvPicPr>
            <a:picLocks noChangeAspect="1"/>
          </p:cNvPicPr>
          <p:nvPr/>
        </p:nvPicPr>
        <p:blipFill>
          <a:blip r:embed="rId2"/>
          <a:stretch>
            <a:fillRect/>
          </a:stretch>
        </p:blipFill>
        <p:spPr>
          <a:xfrm>
            <a:off x="3057919" y="4747460"/>
            <a:ext cx="6599556" cy="1867726"/>
          </a:xfrm>
          <a:prstGeom prst="rect">
            <a:avLst/>
          </a:prstGeom>
        </p:spPr>
      </p:pic>
    </p:spTree>
    <p:extLst>
      <p:ext uri="{BB962C8B-B14F-4D97-AF65-F5344CB8AC3E}">
        <p14:creationId xmlns:p14="http://schemas.microsoft.com/office/powerpoint/2010/main" val="373364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CDF6-3D0B-FBD9-225E-F19AE0FA4F44}"/>
              </a:ext>
            </a:extLst>
          </p:cNvPr>
          <p:cNvSpPr>
            <a:spLocks noGrp="1"/>
          </p:cNvSpPr>
          <p:nvPr>
            <p:ph type="title"/>
          </p:nvPr>
        </p:nvSpPr>
        <p:spPr>
          <a:xfrm>
            <a:off x="844141" y="76263"/>
            <a:ext cx="10503716" cy="1325563"/>
          </a:xfrm>
        </p:spPr>
        <p:txBody>
          <a:bodyPr>
            <a:normAutofit/>
          </a:bodyPr>
          <a:lstStyle/>
          <a:p>
            <a:r>
              <a:rPr lang="en-US" dirty="0"/>
              <a:t>Tools and technologies used in Data Analysis</a:t>
            </a:r>
          </a:p>
        </p:txBody>
      </p:sp>
      <p:sp>
        <p:nvSpPr>
          <p:cNvPr id="3" name="Content Placeholder 2">
            <a:extLst>
              <a:ext uri="{FF2B5EF4-FFF2-40B4-BE49-F238E27FC236}">
                <a16:creationId xmlns:a16="http://schemas.microsoft.com/office/drawing/2014/main" id="{F4CDD828-0CE7-4C5F-B73F-F2307BAB4883}"/>
              </a:ext>
            </a:extLst>
          </p:cNvPr>
          <p:cNvSpPr>
            <a:spLocks noGrp="1"/>
          </p:cNvSpPr>
          <p:nvPr>
            <p:ph idx="1"/>
          </p:nvPr>
        </p:nvSpPr>
        <p:spPr>
          <a:xfrm>
            <a:off x="4392685" y="1690688"/>
            <a:ext cx="3406629" cy="3241325"/>
          </a:xfrm>
        </p:spPr>
        <p:txBody>
          <a:bodyPr/>
          <a:lstStyle/>
          <a:p>
            <a:pPr algn="ctr"/>
            <a:r>
              <a:rPr lang="en-US" dirty="0"/>
              <a:t>SQL</a:t>
            </a:r>
          </a:p>
          <a:p>
            <a:pPr algn="ctr"/>
            <a:r>
              <a:rPr lang="en-US" dirty="0"/>
              <a:t>MS-Excel</a:t>
            </a:r>
          </a:p>
          <a:p>
            <a:pPr algn="ctr"/>
            <a:r>
              <a:rPr lang="en-US" dirty="0"/>
              <a:t>Python </a:t>
            </a:r>
          </a:p>
          <a:p>
            <a:pPr algn="ctr"/>
            <a:r>
              <a:rPr lang="en-US" dirty="0"/>
              <a:t>Statistics</a:t>
            </a:r>
          </a:p>
          <a:p>
            <a:pPr algn="ctr"/>
            <a:r>
              <a:rPr lang="en-US" dirty="0"/>
              <a:t>BI Tools</a:t>
            </a:r>
          </a:p>
          <a:p>
            <a:pPr algn="ctr"/>
            <a:r>
              <a:rPr lang="en-US" dirty="0"/>
              <a:t>Cloud Platforms</a:t>
            </a:r>
          </a:p>
        </p:txBody>
      </p:sp>
      <p:pic>
        <p:nvPicPr>
          <p:cNvPr id="5" name="Picture 4">
            <a:extLst>
              <a:ext uri="{FF2B5EF4-FFF2-40B4-BE49-F238E27FC236}">
                <a16:creationId xmlns:a16="http://schemas.microsoft.com/office/drawing/2014/main" id="{3C65CC78-6CA4-CB48-F062-2CF6CFB74DB7}"/>
              </a:ext>
            </a:extLst>
          </p:cNvPr>
          <p:cNvPicPr>
            <a:picLocks noChangeAspect="1"/>
          </p:cNvPicPr>
          <p:nvPr/>
        </p:nvPicPr>
        <p:blipFill>
          <a:blip r:embed="rId2"/>
          <a:stretch>
            <a:fillRect/>
          </a:stretch>
        </p:blipFill>
        <p:spPr>
          <a:xfrm>
            <a:off x="1679917" y="1544754"/>
            <a:ext cx="3035913" cy="1492094"/>
          </a:xfrm>
          <a:prstGeom prst="rect">
            <a:avLst/>
          </a:prstGeom>
        </p:spPr>
      </p:pic>
      <p:pic>
        <p:nvPicPr>
          <p:cNvPr id="7" name="Picture 6">
            <a:extLst>
              <a:ext uri="{FF2B5EF4-FFF2-40B4-BE49-F238E27FC236}">
                <a16:creationId xmlns:a16="http://schemas.microsoft.com/office/drawing/2014/main" id="{83AA4FD2-E511-722B-ACA7-38F3643EAF20}"/>
              </a:ext>
            </a:extLst>
          </p:cNvPr>
          <p:cNvPicPr>
            <a:picLocks noChangeAspect="1"/>
          </p:cNvPicPr>
          <p:nvPr/>
        </p:nvPicPr>
        <p:blipFill>
          <a:blip r:embed="rId3"/>
          <a:stretch>
            <a:fillRect/>
          </a:stretch>
        </p:blipFill>
        <p:spPr>
          <a:xfrm>
            <a:off x="2282960" y="3429000"/>
            <a:ext cx="1700237" cy="1389218"/>
          </a:xfrm>
          <a:prstGeom prst="rect">
            <a:avLst/>
          </a:prstGeom>
        </p:spPr>
      </p:pic>
      <p:pic>
        <p:nvPicPr>
          <p:cNvPr id="9" name="Picture 8">
            <a:extLst>
              <a:ext uri="{FF2B5EF4-FFF2-40B4-BE49-F238E27FC236}">
                <a16:creationId xmlns:a16="http://schemas.microsoft.com/office/drawing/2014/main" id="{74AFB992-D639-5689-4B55-42FDF4F3B9F8}"/>
              </a:ext>
            </a:extLst>
          </p:cNvPr>
          <p:cNvPicPr>
            <a:picLocks noChangeAspect="1"/>
          </p:cNvPicPr>
          <p:nvPr/>
        </p:nvPicPr>
        <p:blipFill>
          <a:blip r:embed="rId4"/>
          <a:stretch>
            <a:fillRect/>
          </a:stretch>
        </p:blipFill>
        <p:spPr>
          <a:xfrm>
            <a:off x="218979" y="3277024"/>
            <a:ext cx="1726225" cy="1492094"/>
          </a:xfrm>
          <a:prstGeom prst="rect">
            <a:avLst/>
          </a:prstGeom>
        </p:spPr>
      </p:pic>
      <p:pic>
        <p:nvPicPr>
          <p:cNvPr id="11" name="Picture 10">
            <a:extLst>
              <a:ext uri="{FF2B5EF4-FFF2-40B4-BE49-F238E27FC236}">
                <a16:creationId xmlns:a16="http://schemas.microsoft.com/office/drawing/2014/main" id="{3F54D387-0E24-CA2A-B7BF-42F61E035044}"/>
              </a:ext>
            </a:extLst>
          </p:cNvPr>
          <p:cNvPicPr>
            <a:picLocks noChangeAspect="1"/>
          </p:cNvPicPr>
          <p:nvPr/>
        </p:nvPicPr>
        <p:blipFill>
          <a:blip r:embed="rId5"/>
          <a:stretch>
            <a:fillRect/>
          </a:stretch>
        </p:blipFill>
        <p:spPr>
          <a:xfrm>
            <a:off x="275344" y="5009294"/>
            <a:ext cx="2809145" cy="1674041"/>
          </a:xfrm>
          <a:prstGeom prst="rect">
            <a:avLst/>
          </a:prstGeom>
        </p:spPr>
      </p:pic>
      <p:pic>
        <p:nvPicPr>
          <p:cNvPr id="13" name="Picture 12">
            <a:extLst>
              <a:ext uri="{FF2B5EF4-FFF2-40B4-BE49-F238E27FC236}">
                <a16:creationId xmlns:a16="http://schemas.microsoft.com/office/drawing/2014/main" id="{A49AF086-D5E7-5500-392F-87BE15BA83EA}"/>
              </a:ext>
            </a:extLst>
          </p:cNvPr>
          <p:cNvPicPr>
            <a:picLocks noChangeAspect="1"/>
          </p:cNvPicPr>
          <p:nvPr/>
        </p:nvPicPr>
        <p:blipFill>
          <a:blip r:embed="rId6"/>
          <a:stretch>
            <a:fillRect/>
          </a:stretch>
        </p:blipFill>
        <p:spPr>
          <a:xfrm>
            <a:off x="7243534" y="1474793"/>
            <a:ext cx="2521251" cy="1416121"/>
          </a:xfrm>
          <a:prstGeom prst="rect">
            <a:avLst/>
          </a:prstGeom>
        </p:spPr>
      </p:pic>
      <p:pic>
        <p:nvPicPr>
          <p:cNvPr id="15" name="Picture 14">
            <a:extLst>
              <a:ext uri="{FF2B5EF4-FFF2-40B4-BE49-F238E27FC236}">
                <a16:creationId xmlns:a16="http://schemas.microsoft.com/office/drawing/2014/main" id="{E15C1763-B327-CD4A-A63A-F52E15DAC7E7}"/>
              </a:ext>
            </a:extLst>
          </p:cNvPr>
          <p:cNvPicPr>
            <a:picLocks noChangeAspect="1"/>
          </p:cNvPicPr>
          <p:nvPr/>
        </p:nvPicPr>
        <p:blipFill>
          <a:blip r:embed="rId7"/>
          <a:stretch>
            <a:fillRect/>
          </a:stretch>
        </p:blipFill>
        <p:spPr>
          <a:xfrm>
            <a:off x="10050010" y="1499693"/>
            <a:ext cx="1823277" cy="1391221"/>
          </a:xfrm>
          <a:prstGeom prst="rect">
            <a:avLst/>
          </a:prstGeom>
        </p:spPr>
      </p:pic>
      <p:pic>
        <p:nvPicPr>
          <p:cNvPr id="17" name="Picture 16">
            <a:extLst>
              <a:ext uri="{FF2B5EF4-FFF2-40B4-BE49-F238E27FC236}">
                <a16:creationId xmlns:a16="http://schemas.microsoft.com/office/drawing/2014/main" id="{1D3EC274-84BD-60FB-140D-23F258761D59}"/>
              </a:ext>
            </a:extLst>
          </p:cNvPr>
          <p:cNvPicPr>
            <a:picLocks noChangeAspect="1"/>
          </p:cNvPicPr>
          <p:nvPr/>
        </p:nvPicPr>
        <p:blipFill>
          <a:blip r:embed="rId8"/>
          <a:stretch>
            <a:fillRect/>
          </a:stretch>
        </p:blipFill>
        <p:spPr>
          <a:xfrm>
            <a:off x="7561423" y="3277024"/>
            <a:ext cx="1421948" cy="1380126"/>
          </a:xfrm>
          <a:prstGeom prst="rect">
            <a:avLst/>
          </a:prstGeom>
        </p:spPr>
      </p:pic>
      <p:pic>
        <p:nvPicPr>
          <p:cNvPr id="19" name="Picture 18">
            <a:extLst>
              <a:ext uri="{FF2B5EF4-FFF2-40B4-BE49-F238E27FC236}">
                <a16:creationId xmlns:a16="http://schemas.microsoft.com/office/drawing/2014/main" id="{9689127F-54FD-AE0B-C0BA-E7E252D66742}"/>
              </a:ext>
            </a:extLst>
          </p:cNvPr>
          <p:cNvPicPr>
            <a:picLocks noChangeAspect="1"/>
          </p:cNvPicPr>
          <p:nvPr/>
        </p:nvPicPr>
        <p:blipFill>
          <a:blip r:embed="rId9"/>
          <a:stretch>
            <a:fillRect/>
          </a:stretch>
        </p:blipFill>
        <p:spPr>
          <a:xfrm>
            <a:off x="8080443" y="5305779"/>
            <a:ext cx="2809145" cy="1081070"/>
          </a:xfrm>
          <a:prstGeom prst="rect">
            <a:avLst/>
          </a:prstGeom>
        </p:spPr>
      </p:pic>
      <p:pic>
        <p:nvPicPr>
          <p:cNvPr id="21" name="Picture 20">
            <a:extLst>
              <a:ext uri="{FF2B5EF4-FFF2-40B4-BE49-F238E27FC236}">
                <a16:creationId xmlns:a16="http://schemas.microsoft.com/office/drawing/2014/main" id="{FA16236D-93B6-09D9-BA48-2239474551D6}"/>
              </a:ext>
            </a:extLst>
          </p:cNvPr>
          <p:cNvPicPr>
            <a:picLocks noChangeAspect="1"/>
          </p:cNvPicPr>
          <p:nvPr/>
        </p:nvPicPr>
        <p:blipFill>
          <a:blip r:embed="rId10"/>
          <a:stretch>
            <a:fillRect/>
          </a:stretch>
        </p:blipFill>
        <p:spPr>
          <a:xfrm>
            <a:off x="3449192" y="5411805"/>
            <a:ext cx="3889044" cy="1081070"/>
          </a:xfrm>
          <a:prstGeom prst="rect">
            <a:avLst/>
          </a:prstGeom>
        </p:spPr>
      </p:pic>
      <p:pic>
        <p:nvPicPr>
          <p:cNvPr id="23" name="Picture 22">
            <a:extLst>
              <a:ext uri="{FF2B5EF4-FFF2-40B4-BE49-F238E27FC236}">
                <a16:creationId xmlns:a16="http://schemas.microsoft.com/office/drawing/2014/main" id="{949F8AAB-6B79-5B54-0703-64B1CA163709}"/>
              </a:ext>
            </a:extLst>
          </p:cNvPr>
          <p:cNvPicPr>
            <a:picLocks noChangeAspect="1"/>
          </p:cNvPicPr>
          <p:nvPr/>
        </p:nvPicPr>
        <p:blipFill>
          <a:blip r:embed="rId11"/>
          <a:stretch>
            <a:fillRect/>
          </a:stretch>
        </p:blipFill>
        <p:spPr>
          <a:xfrm>
            <a:off x="9191626" y="3571676"/>
            <a:ext cx="2756489" cy="1246542"/>
          </a:xfrm>
          <a:prstGeom prst="rect">
            <a:avLst/>
          </a:prstGeom>
        </p:spPr>
      </p:pic>
    </p:spTree>
    <p:extLst>
      <p:ext uri="{BB962C8B-B14F-4D97-AF65-F5344CB8AC3E}">
        <p14:creationId xmlns:p14="http://schemas.microsoft.com/office/powerpoint/2010/main" val="820683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384D-740E-D820-1D33-D033DD73AD77}"/>
              </a:ext>
            </a:extLst>
          </p:cNvPr>
          <p:cNvSpPr>
            <a:spLocks noGrp="1"/>
          </p:cNvSpPr>
          <p:nvPr>
            <p:ph type="title"/>
          </p:nvPr>
        </p:nvSpPr>
        <p:spPr>
          <a:xfrm>
            <a:off x="1008018" y="183611"/>
            <a:ext cx="10602344" cy="966350"/>
          </a:xfrm>
        </p:spPr>
        <p:txBody>
          <a:bodyPr>
            <a:normAutofit/>
          </a:bodyPr>
          <a:lstStyle/>
          <a:p>
            <a:pPr algn="ctr"/>
            <a:r>
              <a:rPr lang="en-US" sz="4400" dirty="0"/>
              <a:t>Applications</a:t>
            </a:r>
            <a:r>
              <a:rPr lang="en-US" dirty="0"/>
              <a:t> </a:t>
            </a:r>
            <a:r>
              <a:rPr lang="en-US" sz="4400" dirty="0"/>
              <a:t>of</a:t>
            </a:r>
            <a:r>
              <a:rPr lang="en-US" dirty="0"/>
              <a:t> </a:t>
            </a:r>
            <a:r>
              <a:rPr lang="en-US" sz="4400" dirty="0"/>
              <a:t>Data</a:t>
            </a:r>
            <a:r>
              <a:rPr lang="en-US" dirty="0"/>
              <a:t> </a:t>
            </a:r>
            <a:r>
              <a:rPr lang="en-US" sz="4400" dirty="0"/>
              <a:t>Analysis</a:t>
            </a:r>
          </a:p>
        </p:txBody>
      </p:sp>
      <p:sp>
        <p:nvSpPr>
          <p:cNvPr id="3" name="Text Placeholder 2">
            <a:extLst>
              <a:ext uri="{FF2B5EF4-FFF2-40B4-BE49-F238E27FC236}">
                <a16:creationId xmlns:a16="http://schemas.microsoft.com/office/drawing/2014/main" id="{3B9DBCF9-D0E4-4B60-F952-F8FE6005DA1A}"/>
              </a:ext>
            </a:extLst>
          </p:cNvPr>
          <p:cNvSpPr>
            <a:spLocks noGrp="1"/>
          </p:cNvSpPr>
          <p:nvPr>
            <p:ph type="body" idx="1"/>
          </p:nvPr>
        </p:nvSpPr>
        <p:spPr>
          <a:xfrm>
            <a:off x="3877782" y="1341280"/>
            <a:ext cx="4436436" cy="2399252"/>
          </a:xfrm>
        </p:spPr>
        <p:txBody>
          <a:bodyPr>
            <a:normAutofit fontScale="92500" lnSpcReduction="20000"/>
          </a:bodyPr>
          <a:lstStyle/>
          <a:p>
            <a:pPr marL="342900" indent="-342900" algn="ctr">
              <a:buFont typeface="Arial" panose="020B0604020202020204" pitchFamily="34" charset="0"/>
              <a:buChar char="•"/>
            </a:pPr>
            <a:r>
              <a:rPr lang="en-US" dirty="0">
                <a:solidFill>
                  <a:schemeClr val="tx1"/>
                </a:solidFill>
              </a:rPr>
              <a:t>Business Intelligence</a:t>
            </a:r>
          </a:p>
          <a:p>
            <a:pPr marL="342900" indent="-342900" algn="ctr">
              <a:buFont typeface="Arial" panose="020B0604020202020204" pitchFamily="34" charset="0"/>
              <a:buChar char="•"/>
            </a:pPr>
            <a:r>
              <a:rPr lang="en-US" dirty="0">
                <a:solidFill>
                  <a:schemeClr val="tx1"/>
                </a:solidFill>
              </a:rPr>
              <a:t>Healthcare</a:t>
            </a:r>
          </a:p>
          <a:p>
            <a:pPr marL="342900" indent="-342900" algn="ctr">
              <a:buFont typeface="Arial" panose="020B0604020202020204" pitchFamily="34" charset="0"/>
              <a:buChar char="•"/>
            </a:pPr>
            <a:r>
              <a:rPr lang="en-US" dirty="0">
                <a:solidFill>
                  <a:schemeClr val="tx1"/>
                </a:solidFill>
              </a:rPr>
              <a:t>Finance</a:t>
            </a:r>
          </a:p>
          <a:p>
            <a:pPr marL="342900" indent="-342900" algn="ctr">
              <a:buFont typeface="Arial" panose="020B0604020202020204" pitchFamily="34" charset="0"/>
              <a:buChar char="•"/>
            </a:pPr>
            <a:r>
              <a:rPr lang="en-US" dirty="0">
                <a:solidFill>
                  <a:schemeClr val="tx1"/>
                </a:solidFill>
              </a:rPr>
              <a:t>Social Media</a:t>
            </a:r>
          </a:p>
          <a:p>
            <a:pPr marL="342900" indent="-342900" algn="ctr">
              <a:buFont typeface="Arial" panose="020B0604020202020204" pitchFamily="34" charset="0"/>
              <a:buChar char="•"/>
            </a:pPr>
            <a:r>
              <a:rPr lang="en-US" dirty="0">
                <a:solidFill>
                  <a:schemeClr val="tx1"/>
                </a:solidFill>
              </a:rPr>
              <a:t>Environmental Science </a:t>
            </a:r>
          </a:p>
          <a:p>
            <a:endParaRPr lang="en-US" dirty="0"/>
          </a:p>
        </p:txBody>
      </p:sp>
      <p:pic>
        <p:nvPicPr>
          <p:cNvPr id="7" name="Picture 6">
            <a:extLst>
              <a:ext uri="{FF2B5EF4-FFF2-40B4-BE49-F238E27FC236}">
                <a16:creationId xmlns:a16="http://schemas.microsoft.com/office/drawing/2014/main" id="{2D470FE9-5426-85A3-04C7-3E7CE58183C7}"/>
              </a:ext>
            </a:extLst>
          </p:cNvPr>
          <p:cNvPicPr>
            <a:picLocks noChangeAspect="1"/>
          </p:cNvPicPr>
          <p:nvPr/>
        </p:nvPicPr>
        <p:blipFill>
          <a:blip r:embed="rId2"/>
          <a:stretch>
            <a:fillRect/>
          </a:stretch>
        </p:blipFill>
        <p:spPr>
          <a:xfrm>
            <a:off x="751880" y="1413075"/>
            <a:ext cx="3363245" cy="2087720"/>
          </a:xfrm>
          <a:prstGeom prst="rect">
            <a:avLst/>
          </a:prstGeom>
        </p:spPr>
      </p:pic>
      <p:pic>
        <p:nvPicPr>
          <p:cNvPr id="9" name="Picture 8">
            <a:extLst>
              <a:ext uri="{FF2B5EF4-FFF2-40B4-BE49-F238E27FC236}">
                <a16:creationId xmlns:a16="http://schemas.microsoft.com/office/drawing/2014/main" id="{9AAA0457-792A-E78E-5280-33D7C60AA2A3}"/>
              </a:ext>
            </a:extLst>
          </p:cNvPr>
          <p:cNvPicPr>
            <a:picLocks noChangeAspect="1"/>
          </p:cNvPicPr>
          <p:nvPr/>
        </p:nvPicPr>
        <p:blipFill>
          <a:blip r:embed="rId3"/>
          <a:stretch>
            <a:fillRect/>
          </a:stretch>
        </p:blipFill>
        <p:spPr>
          <a:xfrm>
            <a:off x="8247117" y="1341280"/>
            <a:ext cx="3363245" cy="2249270"/>
          </a:xfrm>
          <a:prstGeom prst="rect">
            <a:avLst/>
          </a:prstGeom>
        </p:spPr>
      </p:pic>
      <p:pic>
        <p:nvPicPr>
          <p:cNvPr id="11" name="Picture 10">
            <a:extLst>
              <a:ext uri="{FF2B5EF4-FFF2-40B4-BE49-F238E27FC236}">
                <a16:creationId xmlns:a16="http://schemas.microsoft.com/office/drawing/2014/main" id="{2CC4265E-80F0-95CE-6FE8-E01B65439748}"/>
              </a:ext>
            </a:extLst>
          </p:cNvPr>
          <p:cNvPicPr>
            <a:picLocks noChangeAspect="1"/>
          </p:cNvPicPr>
          <p:nvPr/>
        </p:nvPicPr>
        <p:blipFill>
          <a:blip r:embed="rId4"/>
          <a:stretch>
            <a:fillRect/>
          </a:stretch>
        </p:blipFill>
        <p:spPr>
          <a:xfrm>
            <a:off x="632537" y="3763909"/>
            <a:ext cx="3245245" cy="2117356"/>
          </a:xfrm>
          <a:prstGeom prst="rect">
            <a:avLst/>
          </a:prstGeom>
        </p:spPr>
      </p:pic>
      <p:pic>
        <p:nvPicPr>
          <p:cNvPr id="13" name="Picture 12">
            <a:extLst>
              <a:ext uri="{FF2B5EF4-FFF2-40B4-BE49-F238E27FC236}">
                <a16:creationId xmlns:a16="http://schemas.microsoft.com/office/drawing/2014/main" id="{8F0F9F77-68F3-5549-5151-AC77E4AD1159}"/>
              </a:ext>
            </a:extLst>
          </p:cNvPr>
          <p:cNvPicPr>
            <a:picLocks noChangeAspect="1"/>
          </p:cNvPicPr>
          <p:nvPr/>
        </p:nvPicPr>
        <p:blipFill>
          <a:blip r:embed="rId5"/>
          <a:stretch>
            <a:fillRect/>
          </a:stretch>
        </p:blipFill>
        <p:spPr>
          <a:xfrm>
            <a:off x="8314218" y="4171965"/>
            <a:ext cx="2589390" cy="2160440"/>
          </a:xfrm>
          <a:prstGeom prst="rect">
            <a:avLst/>
          </a:prstGeom>
        </p:spPr>
      </p:pic>
      <p:pic>
        <p:nvPicPr>
          <p:cNvPr id="15" name="Picture 14">
            <a:extLst>
              <a:ext uri="{FF2B5EF4-FFF2-40B4-BE49-F238E27FC236}">
                <a16:creationId xmlns:a16="http://schemas.microsoft.com/office/drawing/2014/main" id="{1214F7A9-57D2-98CE-EBB9-02302ABCDC11}"/>
              </a:ext>
            </a:extLst>
          </p:cNvPr>
          <p:cNvPicPr>
            <a:picLocks noChangeAspect="1"/>
          </p:cNvPicPr>
          <p:nvPr/>
        </p:nvPicPr>
        <p:blipFill>
          <a:blip r:embed="rId6"/>
          <a:stretch>
            <a:fillRect/>
          </a:stretch>
        </p:blipFill>
        <p:spPr>
          <a:xfrm>
            <a:off x="4115125" y="4171965"/>
            <a:ext cx="3961749" cy="2418134"/>
          </a:xfrm>
          <a:prstGeom prst="rect">
            <a:avLst/>
          </a:prstGeom>
        </p:spPr>
      </p:pic>
    </p:spTree>
    <p:extLst>
      <p:ext uri="{BB962C8B-B14F-4D97-AF65-F5344CB8AC3E}">
        <p14:creationId xmlns:p14="http://schemas.microsoft.com/office/powerpoint/2010/main" val="264499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295C-5881-5211-2EDF-F0FEC6E1DAE3}"/>
              </a:ext>
            </a:extLst>
          </p:cNvPr>
          <p:cNvSpPr>
            <a:spLocks noGrp="1"/>
          </p:cNvSpPr>
          <p:nvPr>
            <p:ph type="title"/>
          </p:nvPr>
        </p:nvSpPr>
        <p:spPr>
          <a:xfrm>
            <a:off x="586530" y="2177147"/>
            <a:ext cx="10515600" cy="1325563"/>
          </a:xfrm>
        </p:spPr>
        <p:txBody>
          <a:bodyPr/>
          <a:lstStyle/>
          <a:p>
            <a:pPr algn="ctr"/>
            <a:r>
              <a:rPr lang="en-US" dirty="0"/>
              <a:t>Thank You</a:t>
            </a:r>
          </a:p>
        </p:txBody>
      </p:sp>
    </p:spTree>
    <p:extLst>
      <p:ext uri="{BB962C8B-B14F-4D97-AF65-F5344CB8AC3E}">
        <p14:creationId xmlns:p14="http://schemas.microsoft.com/office/powerpoint/2010/main" val="667126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TotalTime>
  <Words>299</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Bookman Old Style</vt:lpstr>
      <vt:lpstr>Rockwell</vt:lpstr>
      <vt:lpstr>Damask</vt:lpstr>
      <vt:lpstr>Data analysis presentation </vt:lpstr>
      <vt:lpstr>Data Analysis</vt:lpstr>
      <vt:lpstr>Importance of Cleaned Data</vt:lpstr>
      <vt:lpstr>Importance of Data Visualization</vt:lpstr>
      <vt:lpstr>Steps in Data Analysis</vt:lpstr>
      <vt:lpstr>Tools and technologies used in Data Analysis</vt:lpstr>
      <vt:lpstr>Applications of Data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presentation </dc:title>
  <dc:creator>Jayesh Mandavkar</dc:creator>
  <cp:lastModifiedBy>Jayesh Mandavkar</cp:lastModifiedBy>
  <cp:revision>1</cp:revision>
  <dcterms:created xsi:type="dcterms:W3CDTF">2023-02-25T06:40:00Z</dcterms:created>
  <dcterms:modified xsi:type="dcterms:W3CDTF">2023-02-25T06:45:35Z</dcterms:modified>
</cp:coreProperties>
</file>